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notesMasterIdLst>
    <p:notesMasterId r:id="rId28"/>
  </p:notesMasterIdLst>
  <p:sldIdLst>
    <p:sldId id="256" r:id="rId5"/>
    <p:sldId id="374" r:id="rId6"/>
    <p:sldId id="375" r:id="rId7"/>
    <p:sldId id="323" r:id="rId8"/>
    <p:sldId id="328" r:id="rId9"/>
    <p:sldId id="376" r:id="rId10"/>
    <p:sldId id="377" r:id="rId11"/>
    <p:sldId id="383" r:id="rId12"/>
    <p:sldId id="336" r:id="rId13"/>
    <p:sldId id="324" r:id="rId14"/>
    <p:sldId id="380" r:id="rId15"/>
    <p:sldId id="340" r:id="rId16"/>
    <p:sldId id="378" r:id="rId17"/>
    <p:sldId id="379" r:id="rId18"/>
    <p:sldId id="384" r:id="rId19"/>
    <p:sldId id="381" r:id="rId20"/>
    <p:sldId id="387" r:id="rId21"/>
    <p:sldId id="382" r:id="rId22"/>
    <p:sldId id="385" r:id="rId23"/>
    <p:sldId id="386" r:id="rId24"/>
    <p:sldId id="346" r:id="rId25"/>
    <p:sldId id="371" r:id="rId26"/>
    <p:sldId id="372" r:id="rId27"/>
  </p:sldIdLst>
  <p:sldSz cx="12192000" cy="6858000"/>
  <p:notesSz cx="6858000" cy="9144000"/>
  <p:embeddedFontLst>
    <p:embeddedFont>
      <p:font typeface="Integral CF Bold" pitchFamily="2" charset="77"/>
      <p:bold r:id="rId29"/>
    </p:embeddedFont>
    <p:embeddedFont>
      <p:font typeface="ITFDEVANAGARI-BOOK" panose="02000000000000000000" pitchFamily="2" charset="0"/>
      <p:regular r:id="rId30"/>
    </p:embeddedFont>
    <p:embeddedFont>
      <p:font typeface="Source Sans Pro" panose="020B0503030403020204" pitchFamily="34" charset="0"/>
      <p:regular r:id="rId31"/>
      <p:bold r:id="rId32"/>
      <p:italic r:id="rId33"/>
      <p:boldItalic r:id="rId3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HIELIN Lucia" initials="ML" lastIdx="2" clrIdx="0">
    <p:extLst>
      <p:ext uri="{19B8F6BF-5375-455C-9EA6-DF929625EA0E}">
        <p15:presenceInfo xmlns:p15="http://schemas.microsoft.com/office/powerpoint/2012/main" userId="MICHIELIN Luci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E5F"/>
    <a:srgbClr val="FD0E67"/>
    <a:srgbClr val="A7FF42"/>
    <a:srgbClr val="E6FB04"/>
    <a:srgbClr val="00CEC0"/>
    <a:srgbClr val="0E03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58438"/>
  </p:normalViewPr>
  <p:slideViewPr>
    <p:cSldViewPr snapToGrid="0">
      <p:cViewPr varScale="1">
        <p:scale>
          <a:sx n="70" d="100"/>
          <a:sy n="70" d="100"/>
        </p:scale>
        <p:origin x="236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ableStyles" Target="tableStyles.xml"/><Relationship Id="rId21" Type="http://schemas.openxmlformats.org/officeDocument/2006/relationships/slide" Target="slides/slide17.xml"/><Relationship Id="rId34" Type="http://schemas.openxmlformats.org/officeDocument/2006/relationships/font" Target="fonts/font6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font" Target="fonts/font5.fntdata"/><Relationship Id="rId38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1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4.fntdata"/><Relationship Id="rId37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36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3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font" Target="fonts/font2.fntdata"/><Relationship Id="rId35" Type="http://schemas.openxmlformats.org/officeDocument/2006/relationships/commentAuthors" Target="commentAuthor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media/image1.png>
</file>

<file path=ppt/media/image10.png>
</file>

<file path=ppt/media/image11.jpg>
</file>

<file path=ppt/media/image12.png>
</file>

<file path=ppt/media/image13.jp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jpe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33E376-DCEC-4E32-8E5C-951527E1D3FC}" type="datetimeFigureOut">
              <a:rPr lang="en-GB" smtClean="0"/>
              <a:t>31/01/2025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998987-9F69-40EE-8450-32CA8752F4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05957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998987-9F69-40EE-8450-32CA8752F43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45187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26534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9592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795149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51238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96562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4425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248978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939283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342441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63305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256530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550338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717705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37460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47137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51531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53537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89374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10215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54483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998987-9F69-40EE-8450-32CA8752F432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15072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6EADA-4E4C-4B1A-9E48-3505DC6F32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82C029-FAC1-43E3-B9B7-F97BA68070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D61FF3-79C0-46B1-BA08-B040EC7CE8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31/01/2025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3AE842-F622-45E6-99F9-C03F2CE9B4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8ECBD7-CA47-4E39-A78B-8B6148298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19216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DD717-A333-40CD-B3D0-765392BD55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48468B-302E-4E3D-9AE2-CA57DBD699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F55DE0-0827-4D38-BAAB-61C29CEB3E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31/01/2025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520463-033B-4D32-A6A7-5E2E4A391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E4D3FD-4DB3-4C4A-B762-87BEE78047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62990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3FDD97D-A7CC-4552-9251-EA6088EE0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8372BB-FD61-415F-A9EC-C95501D769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200775-65FB-46E2-AE45-2CBAF6BEA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31/01/2025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269C82-7E3C-4F4E-BC3F-A4A669E62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898B74-8247-4929-9E4F-E6AA86A11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4799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B87E5-8BCE-4773-956F-29D1847AA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D30ADC-A777-49C1-AAC1-86469815B2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9491A1-D9D9-42E9-89ED-B573D15F9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31/01/2025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F2FF5E-918F-49BB-B86C-6F681706B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39FA42-0180-496F-8332-BDA4FAD0E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32696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DECDF-A1AC-42AE-8967-311A28B74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B9F214-0053-4BBB-A0D3-F9CF953062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B97B61-572B-4AEC-9883-84BB3A798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31/01/2025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AF9E2A-B892-4E43-9B88-C126B447E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5F8D4-BA1D-4E56-90ED-EC0CE4732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30329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368CF-D16C-4AE5-8E3B-1C8010CBB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48F6C6-FE33-4B5C-B847-3267C95198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1DD897-B1B4-4F69-96B6-04052944BD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646083-61F2-4EE3-85C9-63085B0ED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31/01/2025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4663BE-A080-4354-A5BF-21D63DED6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37F3A5-ED21-4686-A0BA-47209F4DF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44684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E7348-314C-4F82-8EAD-EEE92F8D85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7F9BBC-FD8F-4171-AAFE-591B95E5B9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9528E5-8E01-46DC-835D-3CCC524685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C40C01-3609-4132-84BD-6FD2E24918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979113-23A6-4A89-8018-068BA0EF9D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A065A4A-3AFB-4B93-BFA9-E3B870327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31/01/2025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EB786E-E60A-41D0-900A-59059E3542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870413-F785-4A2C-9DCC-14DE9D6682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92284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A278F6-B2C1-42ED-B4D6-5C0479380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349150-944A-4A2F-9779-D8612D2DF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31/01/2025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B2493A-F2E2-414A-87EF-12581896D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8472BA-03E9-406A-9B4C-1620007F1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851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B3B958-A54E-4794-9283-12F52BABF6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31/01/2025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CE06670-CAC4-4B3B-B6A2-F1F746424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84E8F4-B767-4C3E-8BE2-CFF001132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60043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03F26-7A69-45D1-A5F7-ED4B2FBC80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6A2DE6-AC58-49FD-BDC0-A4D9E6E3FB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AE5F0C-44DA-4D48-AC20-81DFD680F3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90C886-6799-4313-8079-C997E47AE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31/01/2025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B56221-942F-4A81-9644-C74560FE22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0464BF-CAC5-4AE5-BA4B-96B1889BF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3027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52DB0-792B-4277-BC4D-B01775EBD5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91A0D9-D1C9-401D-AC7E-FE567BA4FB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5E8E93-0A55-4EEA-9621-A5F6A7608C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90EB92-D26D-4995-9FDD-12AB9D884C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31/01/2025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811A7F-FF0E-4AA9-8643-AEFB32376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C4A92-3897-445A-B2DC-CFE043552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67521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D61E42-C33F-404F-9C3D-4452ED7CF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0A03C3-2A1F-43C1-83F5-9C808FB1EB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9105F0-C9DA-4B0B-9C1A-B06308C909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550185-C63E-410B-9859-207D71871265}" type="datetimeFigureOut">
              <a:rPr lang="en-GB" smtClean="0"/>
              <a:t>31/01/2025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52184B-A178-44BF-9A50-61BE00923C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D7F6A1-9260-4DDA-AEDA-87C6809AA6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8563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forms.office.com/r/YYNrqvuNr8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6" name="Picture 5" descr="A graph with a person's face&#10;&#10;Description automatically generated">
            <a:extLst>
              <a:ext uri="{FF2B5EF4-FFF2-40B4-BE49-F238E27FC236}">
                <a16:creationId xmlns:a16="http://schemas.microsoft.com/office/drawing/2014/main" id="{CE9B71B9-2D84-B412-0F53-00B2B31360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7F87D2C-0042-21FC-C64C-B5CF4C6F3EFF}"/>
              </a:ext>
            </a:extLst>
          </p:cNvPr>
          <p:cNvSpPr/>
          <p:nvPr/>
        </p:nvSpPr>
        <p:spPr>
          <a:xfrm>
            <a:off x="6705600" y="4429919"/>
            <a:ext cx="4775200" cy="1655762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5400" b="1" dirty="0">
                <a:latin typeface="ITFDEVANAGARI-BOOK" panose="02000000000000000000" pitchFamily="2" charset="0"/>
                <a:cs typeface="ITFDEVANAGARI-BOOK" panose="02000000000000000000" pitchFamily="2" charset="0"/>
              </a:rPr>
              <a:t>Introduction </a:t>
            </a:r>
          </a:p>
          <a:p>
            <a:pPr algn="ctr"/>
            <a:r>
              <a:rPr lang="en-GB" sz="5400" b="1" dirty="0">
                <a:latin typeface="ITFDEVANAGARI-BOOK" panose="02000000000000000000" pitchFamily="2" charset="0"/>
                <a:cs typeface="ITFDEVANAGARI-BOOK" panose="02000000000000000000" pitchFamily="2" charset="0"/>
              </a:rPr>
              <a:t>to Statistics</a:t>
            </a:r>
          </a:p>
        </p:txBody>
      </p:sp>
    </p:spTree>
    <p:extLst>
      <p:ext uri="{BB962C8B-B14F-4D97-AF65-F5344CB8AC3E}">
        <p14:creationId xmlns:p14="http://schemas.microsoft.com/office/powerpoint/2010/main" val="3409992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8F24172-CD57-4595-8E33-D7120E4CF1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596" y="400584"/>
            <a:ext cx="3831944" cy="75411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FE97E92-32AB-4C48-82A5-1E30001ACB6A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4FD67A-C976-4C84-A848-3C9F53B2748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28DB050-4806-4313-9B74-AA38CD2AF605}"/>
              </a:ext>
            </a:extLst>
          </p:cNvPr>
          <p:cNvSpPr/>
          <p:nvPr/>
        </p:nvSpPr>
        <p:spPr>
          <a:xfrm>
            <a:off x="5058930" y="6400800"/>
            <a:ext cx="221969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894BBF0-BFF5-48AA-B957-02552792D74C}"/>
              </a:ext>
            </a:extLst>
          </p:cNvPr>
          <p:cNvSpPr txBox="1"/>
          <p:nvPr/>
        </p:nvSpPr>
        <p:spPr>
          <a:xfrm>
            <a:off x="93357" y="2192041"/>
            <a:ext cx="5480979" cy="17686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GB" sz="3200" b="1" dirty="0">
                <a:solidFill>
                  <a:srgbClr val="002060"/>
                </a:solidFill>
                <a:latin typeface="Integral CF Bold" panose="00000800000000000000" pitchFamily="50" charset="0"/>
              </a:rPr>
              <a:t>Session B</a:t>
            </a:r>
            <a:r>
              <a:rPr lang="en-GB" sz="3200" b="1" i="0" dirty="0">
                <a:solidFill>
                  <a:srgbClr val="002060"/>
                </a:solidFill>
                <a:effectLst/>
                <a:latin typeface="Integral CF Bold" panose="00000800000000000000" pitchFamily="50" charset="0"/>
              </a:rPr>
              <a:t>:</a:t>
            </a:r>
          </a:p>
          <a:p>
            <a:pPr algn="ctr">
              <a:lnSpc>
                <a:spcPct val="120000"/>
              </a:lnSpc>
            </a:pPr>
            <a:r>
              <a:rPr lang="en-GB" sz="3200" b="1" dirty="0">
                <a:solidFill>
                  <a:srgbClr val="002060"/>
                </a:solidFill>
                <a:latin typeface="Integral CF Bold" panose="00000800000000000000" pitchFamily="50" charset="0"/>
              </a:rPr>
              <a:t>Inferential Statistics</a:t>
            </a:r>
            <a:endParaRPr lang="en-GB" sz="3200" b="1" i="0" dirty="0">
              <a:solidFill>
                <a:srgbClr val="002060"/>
              </a:solidFill>
              <a:effectLst/>
              <a:latin typeface="Integral CF Bold" panose="00000800000000000000" pitchFamily="50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1CD403B-966F-453F-9F01-EB2D480A5B9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3293" y="-730896"/>
            <a:ext cx="2721028" cy="272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0754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pic>
        <p:nvPicPr>
          <p:cNvPr id="4" name="Picture 3" descr="A diagram of people connected to a circle&#10;&#10;Description automatically generated">
            <a:extLst>
              <a:ext uri="{FF2B5EF4-FFF2-40B4-BE49-F238E27FC236}">
                <a16:creationId xmlns:a16="http://schemas.microsoft.com/office/drawing/2014/main" id="{B855E649-DC60-842C-6EBA-E09E5D27AE4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4609" y="864407"/>
            <a:ext cx="8242781" cy="4533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5959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B831FA-DE59-FB51-2407-8EEDF253A512}"/>
              </a:ext>
            </a:extLst>
          </p:cNvPr>
          <p:cNvSpPr txBox="1"/>
          <p:nvPr/>
        </p:nvSpPr>
        <p:spPr>
          <a:xfrm>
            <a:off x="3887376" y="362952"/>
            <a:ext cx="6007973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4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What is a hypothesis?</a:t>
            </a:r>
            <a:endParaRPr lang="en-US" sz="4400" dirty="0">
              <a:solidFill>
                <a:schemeClr val="accent5">
                  <a:lumMod val="50000"/>
                </a:schemeClr>
              </a:solidFill>
              <a:ea typeface="Calibri" panose="020F0502020204030204"/>
              <a:cs typeface="Calibri" panose="020F0502020204030204"/>
            </a:endParaRPr>
          </a:p>
        </p:txBody>
      </p:sp>
      <p:pic>
        <p:nvPicPr>
          <p:cNvPr id="4" name="Picture 3" descr="A diagram of a group of people&#10;&#10;Description automatically generated">
            <a:extLst>
              <a:ext uri="{FF2B5EF4-FFF2-40B4-BE49-F238E27FC236}">
                <a16:creationId xmlns:a16="http://schemas.microsoft.com/office/drawing/2014/main" id="{287A23E5-4099-3FE0-D786-4E88E88DC10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6856" y="1342161"/>
            <a:ext cx="5769011" cy="3846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4877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B831FA-DE59-FB51-2407-8EEDF253A512}"/>
              </a:ext>
            </a:extLst>
          </p:cNvPr>
          <p:cNvSpPr txBox="1"/>
          <p:nvPr/>
        </p:nvSpPr>
        <p:spPr>
          <a:xfrm>
            <a:off x="3887376" y="362952"/>
            <a:ext cx="6007973" cy="1446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4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How do I formulate a hypothesis?</a:t>
            </a:r>
            <a:endParaRPr lang="en-US" sz="4400" dirty="0">
              <a:solidFill>
                <a:schemeClr val="accent5">
                  <a:lumMod val="50000"/>
                </a:schemeClr>
              </a:solidFill>
              <a:ea typeface="Calibri" panose="020F0502020204030204"/>
              <a:cs typeface="Calibri" panose="020F0502020204030204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5600B7F-D03B-1185-8F91-4005441D9439}"/>
              </a:ext>
            </a:extLst>
          </p:cNvPr>
          <p:cNvSpPr txBox="1"/>
          <p:nvPr/>
        </p:nvSpPr>
        <p:spPr>
          <a:xfrm>
            <a:off x="1735986" y="2831590"/>
            <a:ext cx="8720028" cy="1446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4400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H0: The current status quo is this.</a:t>
            </a:r>
          </a:p>
          <a:p>
            <a:r>
              <a:rPr lang="en-GB" sz="4400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H1: I believe that it is this instead.</a:t>
            </a:r>
            <a:endParaRPr lang="en-GB" sz="3200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141523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B831FA-DE59-FB51-2407-8EEDF253A512}"/>
              </a:ext>
            </a:extLst>
          </p:cNvPr>
          <p:cNvSpPr txBox="1"/>
          <p:nvPr/>
        </p:nvSpPr>
        <p:spPr>
          <a:xfrm>
            <a:off x="3887376" y="362952"/>
            <a:ext cx="6007973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4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What is a p-value?</a:t>
            </a:r>
            <a:endParaRPr lang="en-US" sz="4400" dirty="0">
              <a:solidFill>
                <a:schemeClr val="accent5">
                  <a:lumMod val="50000"/>
                </a:schemeClr>
              </a:solidFill>
              <a:ea typeface="Calibri" panose="020F0502020204030204"/>
              <a:cs typeface="Calibri" panose="020F0502020204030204"/>
            </a:endParaRPr>
          </a:p>
        </p:txBody>
      </p:sp>
      <p:pic>
        <p:nvPicPr>
          <p:cNvPr id="4" name="Picture 3" descr="A diagram of a normal distribution&#10;&#10;Description automatically generated">
            <a:extLst>
              <a:ext uri="{FF2B5EF4-FFF2-40B4-BE49-F238E27FC236}">
                <a16:creationId xmlns:a16="http://schemas.microsoft.com/office/drawing/2014/main" id="{C4B86108-001B-D252-E890-9D947840127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7376" y="1355431"/>
            <a:ext cx="5831840" cy="3936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17644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B831FA-DE59-FB51-2407-8EEDF253A512}"/>
              </a:ext>
            </a:extLst>
          </p:cNvPr>
          <p:cNvSpPr txBox="1"/>
          <p:nvPr/>
        </p:nvSpPr>
        <p:spPr>
          <a:xfrm>
            <a:off x="2058990" y="907663"/>
            <a:ext cx="8074019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4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What is a confidence interval?</a:t>
            </a:r>
            <a:endParaRPr lang="en-US" sz="4400" dirty="0">
              <a:solidFill>
                <a:schemeClr val="accent5">
                  <a:lumMod val="50000"/>
                </a:schemeClr>
              </a:solidFill>
              <a:ea typeface="Calibri" panose="020F0502020204030204"/>
              <a:cs typeface="Calibri" panose="020F0502020204030204"/>
            </a:endParaRPr>
          </a:p>
        </p:txBody>
      </p:sp>
      <p:pic>
        <p:nvPicPr>
          <p:cNvPr id="5" name="Picture 4" descr="A green and red diagram&#10;&#10;Description automatically generated">
            <a:extLst>
              <a:ext uri="{FF2B5EF4-FFF2-40B4-BE49-F238E27FC236}">
                <a16:creationId xmlns:a16="http://schemas.microsoft.com/office/drawing/2014/main" id="{73F4DDAF-6EEB-CF91-F075-6D6799F18BE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4659" y="1751339"/>
            <a:ext cx="6202680" cy="3550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9562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B831FA-DE59-FB51-2407-8EEDF253A512}"/>
              </a:ext>
            </a:extLst>
          </p:cNvPr>
          <p:cNvSpPr txBox="1"/>
          <p:nvPr/>
        </p:nvSpPr>
        <p:spPr>
          <a:xfrm>
            <a:off x="3887376" y="362952"/>
            <a:ext cx="6007973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4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Testing a hypothesis.</a:t>
            </a:r>
            <a:endParaRPr lang="en-US" sz="4400" dirty="0">
              <a:solidFill>
                <a:schemeClr val="accent5">
                  <a:lumMod val="50000"/>
                </a:schemeClr>
              </a:solidFill>
              <a:ea typeface="Calibri" panose="020F0502020204030204"/>
              <a:cs typeface="Calibri" panose="020F0502020204030204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05D06BD-2C4D-6CC6-8622-DCE8698CA1B6}"/>
              </a:ext>
            </a:extLst>
          </p:cNvPr>
          <p:cNvSpPr txBox="1"/>
          <p:nvPr/>
        </p:nvSpPr>
        <p:spPr>
          <a:xfrm>
            <a:off x="495753" y="1891392"/>
            <a:ext cx="11248494" cy="329320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742950" indent="-742950">
              <a:buAutoNum type="arabicPeriod"/>
            </a:pPr>
            <a:r>
              <a:rPr lang="en-GB" sz="4400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A null and alternative hypothesis,</a:t>
            </a:r>
          </a:p>
          <a:p>
            <a:pPr marL="742950" indent="-742950">
              <a:buAutoNum type="arabicPeriod"/>
            </a:pPr>
            <a:r>
              <a:rPr lang="en-GB" sz="4400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Some assumptions,</a:t>
            </a:r>
          </a:p>
          <a:p>
            <a:pPr marL="742950" indent="-742950">
              <a:buAutoNum type="arabicPeriod"/>
            </a:pPr>
            <a:r>
              <a:rPr lang="en-GB" sz="4400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A test statistic,</a:t>
            </a:r>
          </a:p>
          <a:p>
            <a:pPr marL="742950" indent="-742950">
              <a:buAutoNum type="arabicPeriod"/>
            </a:pPr>
            <a:r>
              <a:rPr lang="en-GB" sz="4400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Some significance threshold (typically 0.95)</a:t>
            </a:r>
          </a:p>
          <a:p>
            <a:pPr marL="514350" indent="-514350">
              <a:buAutoNum type="arabicPeriod"/>
            </a:pPr>
            <a:endParaRPr lang="en-GB" sz="3200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102644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B831FA-DE59-FB51-2407-8EEDF253A512}"/>
              </a:ext>
            </a:extLst>
          </p:cNvPr>
          <p:cNvSpPr txBox="1"/>
          <p:nvPr/>
        </p:nvSpPr>
        <p:spPr>
          <a:xfrm>
            <a:off x="3887376" y="362952"/>
            <a:ext cx="6007973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4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BIG STATS POINT</a:t>
            </a:r>
            <a:endParaRPr lang="en-US" sz="4400" dirty="0">
              <a:solidFill>
                <a:schemeClr val="accent5">
                  <a:lumMod val="50000"/>
                </a:schemeClr>
              </a:solidFill>
              <a:ea typeface="Calibri" panose="020F0502020204030204"/>
              <a:cs typeface="Calibri" panose="020F0502020204030204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05D06BD-2C4D-6CC6-8622-DCE8698CA1B6}"/>
              </a:ext>
            </a:extLst>
          </p:cNvPr>
          <p:cNvSpPr txBox="1"/>
          <p:nvPr/>
        </p:nvSpPr>
        <p:spPr>
          <a:xfrm>
            <a:off x="1028371" y="1864781"/>
            <a:ext cx="10183258" cy="28007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8800" b="1" u="sng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REJECT</a:t>
            </a:r>
            <a:r>
              <a:rPr lang="en-GB" sz="88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 the </a:t>
            </a:r>
            <a:r>
              <a:rPr lang="en-GB" sz="8800" b="1" i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NULL if p &lt; 0.05</a:t>
            </a:r>
            <a:r>
              <a:rPr lang="en-GB" sz="88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 or </a:t>
            </a:r>
            <a:r>
              <a:rPr lang="en-GB" sz="8800" b="1" u="sng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NOTHING</a:t>
            </a:r>
          </a:p>
        </p:txBody>
      </p:sp>
    </p:spTree>
    <p:extLst>
      <p:ext uri="{BB962C8B-B14F-4D97-AF65-F5344CB8AC3E}">
        <p14:creationId xmlns:p14="http://schemas.microsoft.com/office/powerpoint/2010/main" val="34333188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B831FA-DE59-FB51-2407-8EEDF253A512}"/>
              </a:ext>
            </a:extLst>
          </p:cNvPr>
          <p:cNvSpPr txBox="1"/>
          <p:nvPr/>
        </p:nvSpPr>
        <p:spPr>
          <a:xfrm>
            <a:off x="3887376" y="362952"/>
            <a:ext cx="6007973" cy="1446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4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A difference in means </a:t>
            </a:r>
          </a:p>
          <a:p>
            <a:pPr algn="ctr"/>
            <a:r>
              <a:rPr lang="en-GB" sz="44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= Paired T-Testing</a:t>
            </a:r>
            <a:endParaRPr lang="en-US" sz="4400" dirty="0">
              <a:solidFill>
                <a:schemeClr val="accent5">
                  <a:lumMod val="50000"/>
                </a:schemeClr>
              </a:solidFill>
              <a:ea typeface="Calibri" panose="020F0502020204030204"/>
              <a:cs typeface="Calibri" panose="020F0502020204030204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C04000-250F-3B5A-62C8-692712D7E90D}"/>
              </a:ext>
            </a:extLst>
          </p:cNvPr>
          <p:cNvSpPr txBox="1"/>
          <p:nvPr/>
        </p:nvSpPr>
        <p:spPr>
          <a:xfrm>
            <a:off x="262073" y="2067446"/>
            <a:ext cx="11715854" cy="1446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4400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H0: My two groups have the same mean.</a:t>
            </a:r>
          </a:p>
          <a:p>
            <a:r>
              <a:rPr lang="en-GB" sz="4400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H1: My two groups of data have a different mean.</a:t>
            </a:r>
            <a:endParaRPr lang="en-GB" sz="3200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B7CB61-AEEA-9157-9539-2B82BD5C7548}"/>
              </a:ext>
            </a:extLst>
          </p:cNvPr>
          <p:cNvSpPr txBox="1"/>
          <p:nvPr/>
        </p:nvSpPr>
        <p:spPr>
          <a:xfrm>
            <a:off x="230605" y="3693872"/>
            <a:ext cx="11715854" cy="1446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4400" i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Assume: The data are independent and the means of the data are normally distributed </a:t>
            </a:r>
            <a:endParaRPr lang="en-GB" sz="3200" i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903182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B831FA-DE59-FB51-2407-8EEDF253A512}"/>
              </a:ext>
            </a:extLst>
          </p:cNvPr>
          <p:cNvSpPr txBox="1"/>
          <p:nvPr/>
        </p:nvSpPr>
        <p:spPr>
          <a:xfrm>
            <a:off x="3887376" y="362952"/>
            <a:ext cx="6007973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4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Central Limit Theorem</a:t>
            </a:r>
            <a:endParaRPr lang="en-US" sz="4400" dirty="0">
              <a:solidFill>
                <a:schemeClr val="accent5">
                  <a:lumMod val="50000"/>
                </a:schemeClr>
              </a:solidFill>
              <a:ea typeface="Calibri" panose="020F0502020204030204"/>
              <a:cs typeface="Calibri" panose="020F0502020204030204"/>
            </a:endParaRPr>
          </a:p>
        </p:txBody>
      </p:sp>
      <p:pic>
        <p:nvPicPr>
          <p:cNvPr id="12" name="Picture 11" descr="A collage of dice and graph&#10;&#10;Description automatically generated">
            <a:extLst>
              <a:ext uri="{FF2B5EF4-FFF2-40B4-BE49-F238E27FC236}">
                <a16:creationId xmlns:a16="http://schemas.microsoft.com/office/drawing/2014/main" id="{B21844AB-7A56-3A28-9D6F-45777A3ED2D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3245" y="1339017"/>
            <a:ext cx="7942104" cy="3971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5806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949662" y="1597017"/>
            <a:ext cx="1107996" cy="1200329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>
                <a:solidFill>
                  <a:srgbClr val="002E5F"/>
                </a:solidFill>
              </a:rPr>
              <a:t>	</a:t>
            </a:r>
            <a:endParaRPr lang="en-GB" i="1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B831FA-DE59-FB51-2407-8EEDF253A512}"/>
              </a:ext>
            </a:extLst>
          </p:cNvPr>
          <p:cNvSpPr txBox="1"/>
          <p:nvPr/>
        </p:nvSpPr>
        <p:spPr>
          <a:xfrm>
            <a:off x="5097229" y="510723"/>
            <a:ext cx="1997541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Welcome!</a:t>
            </a:r>
            <a:endParaRPr lang="en-GB" sz="3200" i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  <p:pic>
        <p:nvPicPr>
          <p:cNvPr id="4" name="Picture 3" descr="A person smiling for a picture&#10;&#10;Description automatically generated">
            <a:extLst>
              <a:ext uri="{FF2B5EF4-FFF2-40B4-BE49-F238E27FC236}">
                <a16:creationId xmlns:a16="http://schemas.microsoft.com/office/drawing/2014/main" id="{CF99FF95-6482-7982-F5B3-29A1B13429E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55733" y="1659265"/>
            <a:ext cx="4332889" cy="243642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C49EED0-BB6F-F848-059F-858C099A6512}"/>
              </a:ext>
            </a:extLst>
          </p:cNvPr>
          <p:cNvSpPr txBox="1"/>
          <p:nvPr/>
        </p:nvSpPr>
        <p:spPr>
          <a:xfrm>
            <a:off x="2385514" y="4348969"/>
            <a:ext cx="2673326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Chris Oldnall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EC87A4E-0A3C-0FDA-B0A6-30ABFB84B996}"/>
              </a:ext>
            </a:extLst>
          </p:cNvPr>
          <p:cNvSpPr txBox="1"/>
          <p:nvPr/>
        </p:nvSpPr>
        <p:spPr>
          <a:xfrm>
            <a:off x="7606596" y="4351085"/>
            <a:ext cx="2488380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Rhys Davies</a:t>
            </a:r>
            <a:endParaRPr lang="en-US" dirty="0"/>
          </a:p>
        </p:txBody>
      </p:sp>
      <p:pic>
        <p:nvPicPr>
          <p:cNvPr id="13" name="Picture 12" descr="A person taking a selfie&#10;&#10;AI-generated content may be incorrect.">
            <a:extLst>
              <a:ext uri="{FF2B5EF4-FFF2-40B4-BE49-F238E27FC236}">
                <a16:creationId xmlns:a16="http://schemas.microsoft.com/office/drawing/2014/main" id="{5EEFFBB1-CFD5-A18E-241E-0FF0E63C9C1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5663" y="1701433"/>
            <a:ext cx="4185927" cy="2352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7922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B831FA-DE59-FB51-2407-8EEDF253A512}"/>
              </a:ext>
            </a:extLst>
          </p:cNvPr>
          <p:cNvSpPr txBox="1"/>
          <p:nvPr/>
        </p:nvSpPr>
        <p:spPr>
          <a:xfrm>
            <a:off x="2749456" y="1093710"/>
            <a:ext cx="6007973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4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Central Limit Theorem</a:t>
            </a:r>
            <a:endParaRPr lang="en-US" sz="4400" dirty="0">
              <a:solidFill>
                <a:schemeClr val="accent5">
                  <a:lumMod val="50000"/>
                </a:schemeClr>
              </a:solidFill>
              <a:ea typeface="Calibri" panose="020F0502020204030204"/>
              <a:cs typeface="Calibri" panose="020F0502020204030204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8331468-8415-2D6A-0075-6A501000305A}"/>
              </a:ext>
            </a:extLst>
          </p:cNvPr>
          <p:cNvSpPr txBox="1"/>
          <p:nvPr/>
        </p:nvSpPr>
        <p:spPr>
          <a:xfrm>
            <a:off x="1858236" y="2203336"/>
            <a:ext cx="8475527" cy="212365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4400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When I have a sample size over 30, I can assume that the mean of the data is normally distributed.</a:t>
            </a:r>
            <a:endParaRPr lang="en-GB" sz="3200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699017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8B2123B-7F41-7810-F1A5-BF4EFF98A8BF}"/>
              </a:ext>
            </a:extLst>
          </p:cNvPr>
          <p:cNvSpPr txBox="1"/>
          <p:nvPr/>
        </p:nvSpPr>
        <p:spPr>
          <a:xfrm>
            <a:off x="3379211" y="873742"/>
            <a:ext cx="6572903" cy="1446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4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 panose="020F0502020204030204"/>
              </a:rPr>
              <a:t>Let's do some programming</a:t>
            </a:r>
            <a:endParaRPr lang="en-GB" i="1" dirty="0">
              <a:solidFill>
                <a:schemeClr val="accent5">
                  <a:lumMod val="50000"/>
                </a:schemeClr>
              </a:solidFill>
              <a:ea typeface="Calibri"/>
              <a:cs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A0C373-0DA4-D939-3854-6F68353BA4D0}"/>
              </a:ext>
            </a:extLst>
          </p:cNvPr>
          <p:cNvSpPr txBox="1"/>
          <p:nvPr/>
        </p:nvSpPr>
        <p:spPr>
          <a:xfrm>
            <a:off x="419698" y="3343009"/>
            <a:ext cx="10856376" cy="1446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44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Notebook B: </a:t>
            </a:r>
          </a:p>
          <a:p>
            <a:r>
              <a:rPr lang="en-GB" sz="44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How do I make inferential statistics?</a:t>
            </a:r>
            <a:endParaRPr lang="en-GB" sz="3200" b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327580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949662" y="1597017"/>
            <a:ext cx="1107996" cy="1200329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>
                <a:solidFill>
                  <a:srgbClr val="002E5F"/>
                </a:solidFill>
              </a:rPr>
              <a:t>	</a:t>
            </a:r>
            <a:endParaRPr lang="en-GB" i="1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B831FA-DE59-FB51-2407-8EEDF253A512}"/>
              </a:ext>
            </a:extLst>
          </p:cNvPr>
          <p:cNvSpPr txBox="1"/>
          <p:nvPr/>
        </p:nvSpPr>
        <p:spPr>
          <a:xfrm>
            <a:off x="1070932" y="1538023"/>
            <a:ext cx="10091153" cy="31700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8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Feedback for us...</a:t>
            </a:r>
            <a:endParaRPr lang="en-US" dirty="0">
              <a:solidFill>
                <a:schemeClr val="accent5">
                  <a:lumMod val="50000"/>
                </a:schemeClr>
              </a:solidFill>
            </a:endParaRPr>
          </a:p>
          <a:p>
            <a:endParaRPr lang="en-GB" sz="2800" b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We hope you've enjoyed the course as much as we did.</a:t>
            </a:r>
            <a:endParaRPr lang="en-GB" dirty="0">
              <a:solidFill>
                <a:schemeClr val="accent5">
                  <a:lumMod val="50000"/>
                </a:schemeClr>
              </a:solidFill>
              <a:ea typeface="Calibri" panose="020F0502020204030204"/>
              <a:cs typeface="Calibri" panose="020F0502020204030204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It is really useful for us to hear your feedback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400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  <a:p>
            <a:r>
              <a:rPr lang="en-GB" sz="2400" b="0" i="0" dirty="0">
                <a:effectLst/>
                <a:latin typeface="Calibri" panose="020F0502020204030204" pitchFamily="34" charset="0"/>
                <a:hlinkClick r:id="rId6"/>
              </a:rPr>
              <a:t>https://forms.office.com/r/YYNrqvuNr8</a:t>
            </a:r>
            <a:endParaRPr lang="en-GB" sz="2400" b="0" i="0" dirty="0">
              <a:effectLst/>
              <a:latin typeface="Calibri" panose="020F0502020204030204" pitchFamily="34" charset="0"/>
            </a:endParaRPr>
          </a:p>
          <a:p>
            <a:r>
              <a:rPr lang="en-GB" sz="2400" dirty="0">
                <a:solidFill>
                  <a:schemeClr val="accent5">
                    <a:lumMod val="50000"/>
                  </a:schemeClr>
                </a:solidFill>
                <a:latin typeface="Calibri"/>
                <a:ea typeface="Calibri"/>
                <a:cs typeface="Calibri"/>
              </a:rPr>
              <a:t>Should be really quick and only take 5 mins (maximum!)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400" b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056099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949662" y="1597017"/>
            <a:ext cx="1107996" cy="1200329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>
                <a:solidFill>
                  <a:srgbClr val="002E5F"/>
                </a:solidFill>
              </a:rPr>
              <a:t>	</a:t>
            </a:r>
            <a:endParaRPr lang="en-GB" i="1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B831FA-DE59-FB51-2407-8EEDF253A512}"/>
              </a:ext>
            </a:extLst>
          </p:cNvPr>
          <p:cNvSpPr txBox="1"/>
          <p:nvPr/>
        </p:nvSpPr>
        <p:spPr>
          <a:xfrm>
            <a:off x="4307804" y="1075613"/>
            <a:ext cx="3565307" cy="8925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8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Thank you from us!</a:t>
            </a:r>
            <a:endParaRPr lang="en-US" dirty="0">
              <a:solidFill>
                <a:schemeClr val="accent5">
                  <a:lumMod val="50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400" b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  <p:pic>
        <p:nvPicPr>
          <p:cNvPr id="6" name="Picture 5" descr="A person smiling for a picture&#10;&#10;Description automatically generated">
            <a:extLst>
              <a:ext uri="{FF2B5EF4-FFF2-40B4-BE49-F238E27FC236}">
                <a16:creationId xmlns:a16="http://schemas.microsoft.com/office/drawing/2014/main" id="{186806D4-ECE8-4186-7886-6422020C15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67039" y="1923611"/>
            <a:ext cx="2780987" cy="164352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849D8B0-051F-7EC4-E680-94D6C379DF7B}"/>
              </a:ext>
            </a:extLst>
          </p:cNvPr>
          <p:cNvSpPr txBox="1"/>
          <p:nvPr/>
        </p:nvSpPr>
        <p:spPr>
          <a:xfrm>
            <a:off x="5415238" y="2459504"/>
            <a:ext cx="5662435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Please do check out the other training on the CDCS website. We have lots of different things still on offer this semester!</a:t>
            </a:r>
          </a:p>
        </p:txBody>
      </p:sp>
      <p:pic>
        <p:nvPicPr>
          <p:cNvPr id="2" name="Picture 1" descr="A person taking a selfie&#10;&#10;AI-generated content may be incorrect.">
            <a:extLst>
              <a:ext uri="{FF2B5EF4-FFF2-40B4-BE49-F238E27FC236}">
                <a16:creationId xmlns:a16="http://schemas.microsoft.com/office/drawing/2014/main" id="{1A690008-DAED-AEE5-E745-F659B402CFA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7038" y="3585703"/>
            <a:ext cx="2780985" cy="1562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4334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949662" y="1597017"/>
            <a:ext cx="1107996" cy="1200329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endParaRPr lang="en-GB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dirty="0">
                <a:solidFill>
                  <a:srgbClr val="002E5F"/>
                </a:solidFill>
              </a:rPr>
              <a:t>	</a:t>
            </a:r>
            <a:endParaRPr lang="en-GB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B831FA-DE59-FB51-2407-8EEDF253A512}"/>
              </a:ext>
            </a:extLst>
          </p:cNvPr>
          <p:cNvSpPr txBox="1"/>
          <p:nvPr/>
        </p:nvSpPr>
        <p:spPr>
          <a:xfrm>
            <a:off x="4246037" y="541485"/>
            <a:ext cx="4839251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Descriptive vs Inferential</a:t>
            </a:r>
            <a:endParaRPr lang="en-GB" sz="3200" i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8156BC-AA66-F7C0-24B4-D2DB18827053}"/>
              </a:ext>
            </a:extLst>
          </p:cNvPr>
          <p:cNvSpPr txBox="1"/>
          <p:nvPr/>
        </p:nvSpPr>
        <p:spPr>
          <a:xfrm>
            <a:off x="6823226" y="1966349"/>
            <a:ext cx="4839251" cy="26776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400" b="0" i="0" u="none" strike="noStrike" dirty="0">
                <a:solidFill>
                  <a:srgbClr val="374151"/>
                </a:solidFill>
                <a:effectLst/>
                <a:latin typeface="Söhne"/>
              </a:rPr>
              <a:t>Inferential statistics, aims to make predictions or draw conclusions about a population based on a sample of data, using probability theory and statistical inference techniques like hypothesis testing and confidence intervals.</a:t>
            </a:r>
            <a:endParaRPr lang="en-GB" sz="2400" i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37A129-E61F-3F03-F8E7-8349E467FAC2}"/>
              </a:ext>
            </a:extLst>
          </p:cNvPr>
          <p:cNvSpPr txBox="1"/>
          <p:nvPr/>
        </p:nvSpPr>
        <p:spPr>
          <a:xfrm>
            <a:off x="735086" y="1966349"/>
            <a:ext cx="4839251" cy="26776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400" b="0" i="0" u="none" strike="noStrike" dirty="0">
                <a:solidFill>
                  <a:srgbClr val="374151"/>
                </a:solidFill>
                <a:effectLst/>
                <a:latin typeface="Söhne"/>
              </a:rPr>
              <a:t>Descriptive statistics involve summarizing and presenting the main features of a dataset, such as measures of central tendency (mean, median, mode) and measures of variability (range, standard deviation).</a:t>
            </a:r>
            <a:endParaRPr lang="en-GB" sz="2400" i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526105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8F24172-CD57-4595-8E33-D7120E4CF1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596" y="400584"/>
            <a:ext cx="3831944" cy="75411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FE97E92-32AB-4C48-82A5-1E30001ACB6A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4FD67A-C976-4C84-A848-3C9F53B2748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28DB050-4806-4313-9B74-AA38CD2AF605}"/>
              </a:ext>
            </a:extLst>
          </p:cNvPr>
          <p:cNvSpPr/>
          <p:nvPr/>
        </p:nvSpPr>
        <p:spPr>
          <a:xfrm>
            <a:off x="5058930" y="6400800"/>
            <a:ext cx="221969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894BBF0-BFF5-48AA-B957-02552792D74C}"/>
              </a:ext>
            </a:extLst>
          </p:cNvPr>
          <p:cNvSpPr txBox="1"/>
          <p:nvPr/>
        </p:nvSpPr>
        <p:spPr>
          <a:xfrm>
            <a:off x="93357" y="2192041"/>
            <a:ext cx="5480979" cy="17686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GB" sz="3200" b="1" i="0" dirty="0">
                <a:solidFill>
                  <a:srgbClr val="002060"/>
                </a:solidFill>
                <a:effectLst/>
                <a:latin typeface="Integral CF Bold" panose="00000800000000000000" pitchFamily="50" charset="0"/>
              </a:rPr>
              <a:t>Session A:</a:t>
            </a:r>
          </a:p>
          <a:p>
            <a:pPr algn="ctr">
              <a:lnSpc>
                <a:spcPct val="120000"/>
              </a:lnSpc>
            </a:pPr>
            <a:r>
              <a:rPr lang="en-GB" sz="3200" b="1" dirty="0">
                <a:solidFill>
                  <a:srgbClr val="002060"/>
                </a:solidFill>
                <a:latin typeface="Integral CF Bold" panose="00000800000000000000" pitchFamily="50" charset="0"/>
              </a:rPr>
              <a:t>Descriptive Statistics</a:t>
            </a:r>
            <a:endParaRPr lang="en-GB" sz="3200" b="1" i="0" dirty="0">
              <a:solidFill>
                <a:srgbClr val="002060"/>
              </a:solidFill>
              <a:effectLst/>
              <a:latin typeface="Integral CF Bold" panose="00000800000000000000" pitchFamily="50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1CD403B-966F-453F-9F01-EB2D480A5B9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3293" y="-730896"/>
            <a:ext cx="2721028" cy="272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3238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9E32CF2-CF40-368A-90A7-F2BFF11B3BEF}"/>
              </a:ext>
            </a:extLst>
          </p:cNvPr>
          <p:cNvSpPr txBox="1"/>
          <p:nvPr/>
        </p:nvSpPr>
        <p:spPr>
          <a:xfrm>
            <a:off x="3345458" y="279063"/>
            <a:ext cx="6640409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800" b="1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What is a measure of central tendency?</a:t>
            </a:r>
          </a:p>
        </p:txBody>
      </p:sp>
      <p:pic>
        <p:nvPicPr>
          <p:cNvPr id="3" name="Picture 2" descr="A diagram of normal distribution&#10;&#10;Description automatically generated">
            <a:extLst>
              <a:ext uri="{FF2B5EF4-FFF2-40B4-BE49-F238E27FC236}">
                <a16:creationId xmlns:a16="http://schemas.microsoft.com/office/drawing/2014/main" id="{19C98136-C30F-0A1E-FD71-C3A191168BA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68" t="17379" r="8497" b="18269"/>
          <a:stretch/>
        </p:blipFill>
        <p:spPr>
          <a:xfrm>
            <a:off x="1384515" y="1837372"/>
            <a:ext cx="9470970" cy="3571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693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9E32CF2-CF40-368A-90A7-F2BFF11B3BEF}"/>
              </a:ext>
            </a:extLst>
          </p:cNvPr>
          <p:cNvSpPr txBox="1"/>
          <p:nvPr/>
        </p:nvSpPr>
        <p:spPr>
          <a:xfrm>
            <a:off x="3934155" y="290763"/>
            <a:ext cx="5463015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800" b="1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What is a measure of spread?</a:t>
            </a:r>
          </a:p>
        </p:txBody>
      </p:sp>
      <p:pic>
        <p:nvPicPr>
          <p:cNvPr id="3" name="Picture 2" descr="A diagram of measure of spread&#10;&#10;Description automatically generated">
            <a:extLst>
              <a:ext uri="{FF2B5EF4-FFF2-40B4-BE49-F238E27FC236}">
                <a16:creationId xmlns:a16="http://schemas.microsoft.com/office/drawing/2014/main" id="{8A498FE2-0C28-FF7D-E695-324D05822E9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3940" y="2112959"/>
            <a:ext cx="6524120" cy="3136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812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9E32CF2-CF40-368A-90A7-F2BFF11B3BEF}"/>
              </a:ext>
            </a:extLst>
          </p:cNvPr>
          <p:cNvSpPr txBox="1"/>
          <p:nvPr/>
        </p:nvSpPr>
        <p:spPr>
          <a:xfrm>
            <a:off x="3724755" y="400842"/>
            <a:ext cx="6600935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800" b="1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What is a distribution?</a:t>
            </a:r>
          </a:p>
        </p:txBody>
      </p:sp>
      <p:pic>
        <p:nvPicPr>
          <p:cNvPr id="3" name="Picture 2" descr="A group of blue graph&#10;&#10;Description automatically generated with medium confidence">
            <a:extLst>
              <a:ext uri="{FF2B5EF4-FFF2-40B4-BE49-F238E27FC236}">
                <a16:creationId xmlns:a16="http://schemas.microsoft.com/office/drawing/2014/main" id="{056AE709-8C97-8F2D-CB1C-76E43B6488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5532" y="1580738"/>
            <a:ext cx="6600935" cy="3696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12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9E32CF2-CF40-368A-90A7-F2BFF11B3BEF}"/>
              </a:ext>
            </a:extLst>
          </p:cNvPr>
          <p:cNvSpPr txBox="1"/>
          <p:nvPr/>
        </p:nvSpPr>
        <p:spPr>
          <a:xfrm>
            <a:off x="459941" y="2289514"/>
            <a:ext cx="3433377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800" b="1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The normal distribution</a:t>
            </a:r>
          </a:p>
        </p:txBody>
      </p:sp>
      <p:pic>
        <p:nvPicPr>
          <p:cNvPr id="3" name="Picture 2" descr="A diagram of a bell curve&#10;&#10;Description automatically generated">
            <a:extLst>
              <a:ext uri="{FF2B5EF4-FFF2-40B4-BE49-F238E27FC236}">
                <a16:creationId xmlns:a16="http://schemas.microsoft.com/office/drawing/2014/main" id="{EB694CBB-E26D-9D26-A4B9-673746CA4A6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4421" y="290763"/>
            <a:ext cx="5923331" cy="4936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063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949662" y="1597017"/>
            <a:ext cx="1107996" cy="1200329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>
                <a:solidFill>
                  <a:srgbClr val="002E5F"/>
                </a:solidFill>
              </a:rPr>
              <a:t>	</a:t>
            </a:r>
            <a:endParaRPr lang="en-GB" i="1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B831FA-DE59-FB51-2407-8EEDF253A512}"/>
              </a:ext>
            </a:extLst>
          </p:cNvPr>
          <p:cNvSpPr txBox="1"/>
          <p:nvPr/>
        </p:nvSpPr>
        <p:spPr>
          <a:xfrm>
            <a:off x="419698" y="3343009"/>
            <a:ext cx="10856376" cy="1446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44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Notebook A: </a:t>
            </a:r>
          </a:p>
          <a:p>
            <a:r>
              <a:rPr lang="en-GB" sz="44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What is a summary statistic?</a:t>
            </a:r>
            <a:endParaRPr lang="en-GB" sz="3200" b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E00D4BB-D968-ED67-40A1-1BC03D5ED9B3}"/>
              </a:ext>
            </a:extLst>
          </p:cNvPr>
          <p:cNvSpPr txBox="1"/>
          <p:nvPr/>
        </p:nvSpPr>
        <p:spPr>
          <a:xfrm>
            <a:off x="3379211" y="873742"/>
            <a:ext cx="6572903" cy="1446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4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 panose="020F0502020204030204"/>
              </a:rPr>
              <a:t>Let's do some programming</a:t>
            </a:r>
            <a:endParaRPr lang="en-GB" i="1" dirty="0">
              <a:solidFill>
                <a:schemeClr val="accent5">
                  <a:lumMod val="50000"/>
                </a:schemeClr>
              </a:solidFill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828153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DF3C4344107B142896AFF4BAB57AEE6" ma:contentTypeVersion="17" ma:contentTypeDescription="Create a new document." ma:contentTypeScope="" ma:versionID="04b742c5bf569d2debdb498bb1277d78">
  <xsd:schema xmlns:xsd="http://www.w3.org/2001/XMLSchema" xmlns:xs="http://www.w3.org/2001/XMLSchema" xmlns:p="http://schemas.microsoft.com/office/2006/metadata/properties" xmlns:ns2="a4cecb87-7127-4cec-8ade-f39cabdda460" xmlns:ns3="e0533433-c614-42f1-a6db-1e117b426f00" targetNamespace="http://schemas.microsoft.com/office/2006/metadata/properties" ma:root="true" ma:fieldsID="e889253071e53db095a262fdc7b35583" ns2:_="" ns3:_="">
    <xsd:import namespace="a4cecb87-7127-4cec-8ade-f39cabdda460"/>
    <xsd:import namespace="e0533433-c614-42f1-a6db-1e117b426f0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cecb87-7127-4cec-8ade-f39cabdda46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d54eff52-6b6d-4e5f-a3b0-187f185b1db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0533433-c614-42f1-a6db-1e117b426f00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4e52b77c-496f-4984-9256-af5fcad5ff1d}" ma:internalName="TaxCatchAll" ma:showField="CatchAllData" ma:web="e0533433-c614-42f1-a6db-1e117b426f0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a4cecb87-7127-4cec-8ade-f39cabdda460">
      <Terms xmlns="http://schemas.microsoft.com/office/infopath/2007/PartnerControls"/>
    </lcf76f155ced4ddcb4097134ff3c332f>
    <TaxCatchAll xmlns="e0533433-c614-42f1-a6db-1e117b426f00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FDC4122-D1B9-4833-BECF-35C513D2299A}">
  <ds:schemaRefs>
    <ds:schemaRef ds:uri="a4cecb87-7127-4cec-8ade-f39cabdda460"/>
    <ds:schemaRef ds:uri="e0533433-c614-42f1-a6db-1e117b426f0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05FA59BC-CBBA-42CD-8476-A69FA17DEB33}">
  <ds:schemaRefs>
    <ds:schemaRef ds:uri="a4cecb87-7127-4cec-8ade-f39cabdda460"/>
    <ds:schemaRef ds:uri="http://purl.org/dc/elements/1.1/"/>
    <ds:schemaRef ds:uri="http://schemas.microsoft.com/office/2006/documentManagement/types"/>
    <ds:schemaRef ds:uri="http://schemas.microsoft.com/office/2006/metadata/properties"/>
    <ds:schemaRef ds:uri="e0533433-c614-42f1-a6db-1e117b426f00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94EF80F7-0B9A-4CE5-9AE8-3D93976412F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241</TotalTime>
  <Words>600</Words>
  <Application>Microsoft Macintosh PowerPoint</Application>
  <PresentationFormat>Widescreen</PresentationFormat>
  <Paragraphs>116</Paragraphs>
  <Slides>23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1" baseType="lpstr">
      <vt:lpstr>ITFDEVANAGARI-BOOK</vt:lpstr>
      <vt:lpstr>Calibri Light</vt:lpstr>
      <vt:lpstr>Source Sans Pro</vt:lpstr>
      <vt:lpstr>Arial</vt:lpstr>
      <vt:lpstr>Integral CF Bold</vt:lpstr>
      <vt:lpstr>Söhne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MICHIELIN Lucia</dc:creator>
  <cp:lastModifiedBy>Chris Oldnall</cp:lastModifiedBy>
  <cp:revision>8</cp:revision>
  <dcterms:created xsi:type="dcterms:W3CDTF">2020-12-14T07:57:59Z</dcterms:created>
  <dcterms:modified xsi:type="dcterms:W3CDTF">2025-01-31T09:37:25Z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0x010100ADF3C4344107B142896AFF4BAB57AEE6</vt:lpwstr>
  </property>
  <property fmtid="{D5CDD505-2E9C-101B-9397-08002B2CF9AE}" pid="3" name="MediaServiceImageTags">
    <vt:lpwstr/>
  </property>
</Properties>
</file>